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63" r:id="rId9"/>
    <p:sldId id="269" r:id="rId10"/>
    <p:sldId id="270" r:id="rId11"/>
    <p:sldId id="265" r:id="rId12"/>
    <p:sldId id="271" r:id="rId13"/>
    <p:sldId id="267" r:id="rId14"/>
    <p:sldId id="268" r:id="rId15"/>
    <p:sldId id="266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9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MX" dirty="0"/>
            <a:t>Christian Cabezas</a:t>
          </a:r>
          <a:endParaRPr lang="es-CL" dirty="0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MX" dirty="0"/>
            <a:t>Carlos Berrio</a:t>
          </a:r>
          <a:endParaRPr lang="es-CL" dirty="0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99FF0D0F-282A-4030-9AF5-3B7621881539}">
      <dgm:prSet phldrT="[Texto]"/>
      <dgm:spPr/>
      <dgm:t>
        <a:bodyPr/>
        <a:lstStyle/>
        <a:p>
          <a:r>
            <a:rPr lang="es-MX" dirty="0"/>
            <a:t>Alexis Quiroz</a:t>
          </a:r>
          <a:endParaRPr lang="es-CL" dirty="0"/>
        </a:p>
      </dgm:t>
    </dgm:pt>
    <dgm:pt modelId="{A86F315C-C500-49D7-B443-1D58BD48589A}" type="parTrans" cxnId="{4FE7AF63-70AC-4ED4-8BFB-DCB2408F3318}">
      <dgm:prSet/>
      <dgm:spPr/>
      <dgm:t>
        <a:bodyPr/>
        <a:lstStyle/>
        <a:p>
          <a:endParaRPr lang="es-CL"/>
        </a:p>
      </dgm:t>
    </dgm:pt>
    <dgm:pt modelId="{1CCC8D2D-CD28-4814-B055-28ABD65CA276}" type="sibTrans" cxnId="{4FE7AF63-70AC-4ED4-8BFB-DCB2408F3318}">
      <dgm:prSet/>
      <dgm:spPr/>
      <dgm:t>
        <a:bodyPr/>
        <a:lstStyle/>
        <a:p>
          <a:endParaRPr lang="es-CL"/>
        </a:p>
      </dgm:t>
    </dgm:pt>
    <dgm:pt modelId="{A2BD12B5-7AB5-4859-B57E-1E77C0ED35DF}">
      <dgm:prSet phldrT="[Texto]"/>
      <dgm:spPr/>
      <dgm:t>
        <a:bodyPr/>
        <a:lstStyle/>
        <a:p>
          <a:r>
            <a:rPr lang="es-MX" dirty="0"/>
            <a:t>Desarrollador Full Stack</a:t>
          </a:r>
          <a:endParaRPr lang="es-CL" dirty="0"/>
        </a:p>
      </dgm:t>
    </dgm:pt>
    <dgm:pt modelId="{35EEEEB1-B116-40C6-8142-8F938AF38B0B}" type="sibTrans" cxnId="{D5771F2D-99A4-4884-A896-FA1E2DEFDD88}">
      <dgm:prSet/>
      <dgm:spPr/>
      <dgm:t>
        <a:bodyPr/>
        <a:lstStyle/>
        <a:p>
          <a:endParaRPr lang="es-CL"/>
        </a:p>
      </dgm:t>
    </dgm:pt>
    <dgm:pt modelId="{AC7F7F07-A811-4CCD-BBFE-DAA4D1F5EE40}" type="parTrans" cxnId="{D5771F2D-99A4-4884-A896-FA1E2DEFDD88}">
      <dgm:prSet/>
      <dgm:spPr/>
      <dgm:t>
        <a:bodyPr/>
        <a:lstStyle/>
        <a:p>
          <a:endParaRPr lang="es-CL"/>
        </a:p>
      </dgm:t>
    </dgm:pt>
    <dgm:pt modelId="{D546635F-000B-49DF-BB26-293CCA777400}">
      <dgm:prSet phldrT="[Texto]"/>
      <dgm:spPr/>
      <dgm:t>
        <a:bodyPr/>
        <a:lstStyle/>
        <a:p>
          <a:r>
            <a:rPr lang="es-MX" dirty="0"/>
            <a:t>Encargado de crear la estructura principal del sistema, conectar la base de datos, implementar la seguridad y gestionar la carga de archivos.</a:t>
          </a:r>
          <a:endParaRPr lang="es-CL" dirty="0"/>
        </a:p>
      </dgm:t>
    </dgm:pt>
    <dgm:pt modelId="{B01A0825-9EDF-4B9A-B345-1B486D914AD4}" type="sibTrans" cxnId="{AC0A7FF3-EEC4-470A-823E-BF7AF1556A99}">
      <dgm:prSet/>
      <dgm:spPr/>
      <dgm:t>
        <a:bodyPr/>
        <a:lstStyle/>
        <a:p>
          <a:endParaRPr lang="es-CL"/>
        </a:p>
      </dgm:t>
    </dgm:pt>
    <dgm:pt modelId="{5437D343-BECF-4620-B6C7-7088D8BBD91B}" type="parTrans" cxnId="{AC0A7FF3-EEC4-470A-823E-BF7AF1556A99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MX" dirty="0"/>
            <a:t>Desarrollador Frontend &amp; UI </a:t>
          </a:r>
          <a:endParaRPr lang="es-CL" dirty="0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98B481D8-7206-7C42-8A0A-48C59BFA7F32}">
      <dgm:prSet phldrT="[Texto]"/>
      <dgm:spPr/>
      <dgm:t>
        <a:bodyPr/>
        <a:lstStyle/>
        <a:p>
          <a:r>
            <a:rPr lang="es-MX" dirty="0"/>
            <a:t>Encargado de la mejora visual del proyecto, optimización de la interfaz, implementación de gráficos y refinamiento final de la experiencia de usuario. </a:t>
          </a:r>
          <a:endParaRPr lang="es-CL" dirty="0"/>
        </a:p>
      </dgm:t>
    </dgm:pt>
    <dgm:pt modelId="{5FF1B864-F9AB-284F-80E1-ABCFF49DA158}" type="parTrans" cxnId="{C96A9FFB-79C2-E34D-AAD0-2D6FBEF3E8F1}">
      <dgm:prSet/>
      <dgm:spPr/>
      <dgm:t>
        <a:bodyPr/>
        <a:lstStyle/>
        <a:p>
          <a:endParaRPr lang="es-MX"/>
        </a:p>
      </dgm:t>
    </dgm:pt>
    <dgm:pt modelId="{D9498256-D804-4A46-A37E-91C03D2C86FE}" type="sibTrans" cxnId="{C96A9FFB-79C2-E34D-AAD0-2D6FBEF3E8F1}">
      <dgm:prSet/>
      <dgm:spPr/>
      <dgm:t>
        <a:bodyPr/>
        <a:lstStyle/>
        <a:p>
          <a:endParaRPr lang="es-MX"/>
        </a:p>
      </dgm:t>
    </dgm:pt>
    <dgm:pt modelId="{D868444B-AE34-4422-A6A5-1F7D392D0C20}">
      <dgm:prSet phldrT="[Texto]"/>
      <dgm:spPr/>
      <dgm:t>
        <a:bodyPr/>
        <a:lstStyle/>
        <a:p>
          <a:r>
            <a:rPr lang="es-MX" dirty="0"/>
            <a:t>Líder de Proyecto, Technical Writer &amp; AI Integrator</a:t>
          </a:r>
          <a:endParaRPr lang="es-CL" dirty="0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MX" dirty="0"/>
            <a:t>Responsable de la planificación general, coordinación del equipo, documentación del proyecto e integración de la inteligencia artificial y el despliegue de la web. </a:t>
          </a:r>
          <a:endParaRPr lang="es-CL" dirty="0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3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3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3"/>
      <dgm:spPr/>
    </dgm:pt>
    <dgm:pt modelId="{3F97C059-D720-4D48-953F-B84D04D0BF79}" type="pres">
      <dgm:prSet presAssocID="{02A34BC0-F8BA-4A89-87A4-4F20079DFD06}" presName="img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17000" b="-17000"/>
          </a:stretch>
        </a:blipFill>
      </dgm:spPr>
    </dgm:pt>
    <dgm:pt modelId="{CFFDF23F-D296-4CDF-8EE4-8A672559E207}" type="pres">
      <dgm:prSet presAssocID="{02A34BC0-F8BA-4A89-87A4-4F20079DFD06}" presName="text" presStyleLbl="node1" presStyleIdx="1" presStyleCnt="3">
        <dgm:presLayoutVars>
          <dgm:bulletEnabled val="1"/>
        </dgm:presLayoutVars>
      </dgm:prSet>
      <dgm:spPr/>
    </dgm:pt>
    <dgm:pt modelId="{40453781-DACE-4118-ADC4-2B966E9374E5}" type="pres">
      <dgm:prSet presAssocID="{44AB630E-CD8B-4223-9F51-5EEE4E054B0A}" presName="spacer" presStyleCnt="0"/>
      <dgm:spPr/>
    </dgm:pt>
    <dgm:pt modelId="{536722F8-2BA5-41A1-87DF-BBB1AF7DCA80}" type="pres">
      <dgm:prSet presAssocID="{99FF0D0F-282A-4030-9AF5-3B7621881539}" presName="comp" presStyleCnt="0"/>
      <dgm:spPr/>
    </dgm:pt>
    <dgm:pt modelId="{F36F4ED1-B414-46B8-A8C5-C0FB11F5CFBC}" type="pres">
      <dgm:prSet presAssocID="{99FF0D0F-282A-4030-9AF5-3B7621881539}" presName="box" presStyleLbl="node1" presStyleIdx="2" presStyleCnt="3"/>
      <dgm:spPr/>
    </dgm:pt>
    <dgm:pt modelId="{7C6A764B-C67C-494C-B90E-7B3C3DDE54A4}" type="pres">
      <dgm:prSet presAssocID="{99FF0D0F-282A-4030-9AF5-3B7621881539}" presName="img" presStyleLbl="fgImgPlace1" presStyleIdx="2" presStyleCnt="3" custLinFactNeighborX="-1014" custLinFactNeighborY="1824"/>
      <dgm:spPr>
        <a:blipFill>
          <a:blip xmlns:r="http://schemas.openxmlformats.org/officeDocument/2006/relationships" r:embed="rId3"/>
          <a:srcRect/>
          <a:stretch>
            <a:fillRect t="-75000" b="-75000"/>
          </a:stretch>
        </a:blipFill>
      </dgm:spPr>
    </dgm:pt>
    <dgm:pt modelId="{0E12AD21-08CC-4736-A269-DD5234F9D874}" type="pres">
      <dgm:prSet presAssocID="{99FF0D0F-282A-4030-9AF5-3B7621881539}" presName="text" presStyleLbl="node1" presStyleIdx="2" presStyleCnt="3">
        <dgm:presLayoutVars>
          <dgm:bulletEnabled val="1"/>
        </dgm:presLayoutVars>
      </dgm:prSet>
      <dgm:spPr/>
    </dgm:pt>
  </dgm:ptLst>
  <dgm:cxnLst>
    <dgm:cxn modelId="{399BD705-2380-48A3-9C48-1D49A5A32D61}" type="presOf" srcId="{2E221207-005F-49CB-81E1-6D036D64322B}" destId="{52D125D2-FCA7-4A2D-AB39-B6BD54F251F2}" srcOrd="1" destOrd="2" presId="urn:microsoft.com/office/officeart/2005/8/layout/vList4"/>
    <dgm:cxn modelId="{D2B94F0C-C779-4AC1-87E4-35116A3DED02}" type="presOf" srcId="{78BFB295-8F5D-4286-B72B-79142F8F0E13}" destId="{54FC4CB6-0791-48D3-B2C5-2E99B8AFCFF7}" srcOrd="0" destOrd="0" presId="urn:microsoft.com/office/officeart/2005/8/layout/vList4"/>
    <dgm:cxn modelId="{D5771F2D-99A4-4884-A896-FA1E2DEFDD88}" srcId="{99FF0D0F-282A-4030-9AF5-3B7621881539}" destId="{A2BD12B5-7AB5-4859-B57E-1E77C0ED35DF}" srcOrd="0" destOrd="0" parTransId="{AC7F7F07-A811-4CCD-BBFE-DAA4D1F5EE40}" sibTransId="{35EEEEB1-B116-40C6-8142-8F938AF38B0B}"/>
    <dgm:cxn modelId="{3A21ED2D-BFFE-4942-BD04-AB5B9DC419E5}" type="presOf" srcId="{99FF0D0F-282A-4030-9AF5-3B7621881539}" destId="{F36F4ED1-B414-46B8-A8C5-C0FB11F5CFBC}" srcOrd="0" destOrd="0" presId="urn:microsoft.com/office/officeart/2005/8/layout/vList4"/>
    <dgm:cxn modelId="{A6E20436-8EF1-4FFF-9C29-AC69BF1D5C4A}" type="presOf" srcId="{02A34BC0-F8BA-4A89-87A4-4F20079DFD06}" destId="{39AFE128-ACF6-44CA-B18B-64F5782CF210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3F2A6752-A5BB-4F63-B720-93C45E0B4F56}" type="presOf" srcId="{D546635F-000B-49DF-BB26-293CCA777400}" destId="{F36F4ED1-B414-46B8-A8C5-C0FB11F5CFBC}" srcOrd="0" destOrd="2" presId="urn:microsoft.com/office/officeart/2005/8/layout/vList4"/>
    <dgm:cxn modelId="{040FC75B-63D6-4205-A996-7A824AA266CE}" type="presOf" srcId="{A2BD12B5-7AB5-4859-B57E-1E77C0ED35DF}" destId="{0E12AD21-08CC-4736-A269-DD5234F9D874}" srcOrd="1" destOrd="1" presId="urn:microsoft.com/office/officeart/2005/8/layout/vList4"/>
    <dgm:cxn modelId="{7E8FC05E-FE02-4336-B1F8-3EAA05519A49}" type="presOf" srcId="{D868444B-AE34-4422-A6A5-1F7D392D0C20}" destId="{54FC4CB6-0791-48D3-B2C5-2E99B8AFCFF7}" srcOrd="0" destOrd="1" presId="urn:microsoft.com/office/officeart/2005/8/layout/vList4"/>
    <dgm:cxn modelId="{4FE7AF63-70AC-4ED4-8BFB-DCB2408F3318}" srcId="{BE45140C-C326-4DAA-A267-498AD5117D68}" destId="{99FF0D0F-282A-4030-9AF5-3B7621881539}" srcOrd="2" destOrd="0" parTransId="{A86F315C-C500-49D7-B443-1D58BD48589A}" sibTransId="{1CCC8D2D-CD28-4814-B055-28ABD65CA276}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FBEF4C9A-E5D4-462C-B35F-96C87426BEAB}" type="presOf" srcId="{A2BD12B5-7AB5-4859-B57E-1E77C0ED35DF}" destId="{F36F4ED1-B414-46B8-A8C5-C0FB11F5CFBC}" srcOrd="0" destOrd="1" presId="urn:microsoft.com/office/officeart/2005/8/layout/vList4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ECFD91A4-F44F-4C84-8B25-37DA0B249A1F}" type="presOf" srcId="{78BFB295-8F5D-4286-B72B-79142F8F0E13}" destId="{52D125D2-FCA7-4A2D-AB39-B6BD54F251F2}" srcOrd="1" destOrd="0" presId="urn:microsoft.com/office/officeart/2005/8/layout/vList4"/>
    <dgm:cxn modelId="{F38DD4A5-DA79-2046-9BA7-E9FFE71D313F}" type="presOf" srcId="{98B481D8-7206-7C42-8A0A-48C59BFA7F32}" destId="{CFFDF23F-D296-4CDF-8EE4-8A672559E207}" srcOrd="1" destOrd="2" presId="urn:microsoft.com/office/officeart/2005/8/layout/vList4"/>
    <dgm:cxn modelId="{67DE09B5-392E-4661-A7AE-A0572D63DA68}" type="presOf" srcId="{99FF0D0F-282A-4030-9AF5-3B7621881539}" destId="{0E12AD21-08CC-4736-A269-DD5234F9D874}" srcOrd="1" destOrd="0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FE5360C5-555C-42B2-9E63-16D2D46F21B1}" type="presOf" srcId="{D868444B-AE34-4422-A6A5-1F7D392D0C20}" destId="{52D125D2-FCA7-4A2D-AB39-B6BD54F251F2}" srcOrd="1" destOrd="1" presId="urn:microsoft.com/office/officeart/2005/8/layout/vList4"/>
    <dgm:cxn modelId="{D72542C9-F0BB-9E48-AA51-5A24D4303852}" type="presOf" srcId="{98B481D8-7206-7C42-8A0A-48C59BFA7F32}" destId="{39AFE128-ACF6-44CA-B18B-64F5782CF210}" srcOrd="0" destOrd="2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B0C181C9-77EB-4775-B9E6-C6CBDA60E6EB}" type="presOf" srcId="{EA3B2395-55AF-495E-9D6B-329D2886612F}" destId="{CFFDF23F-D296-4CDF-8EE4-8A672559E207}" srcOrd="1" destOrd="1" presId="urn:microsoft.com/office/officeart/2005/8/layout/vList4"/>
    <dgm:cxn modelId="{D1C04ECF-982A-425F-B2B1-9CF15BCEB83B}" type="presOf" srcId="{D546635F-000B-49DF-BB26-293CCA777400}" destId="{0E12AD21-08CC-4736-A269-DD5234F9D874}" srcOrd="1" destOrd="2" presId="urn:microsoft.com/office/officeart/2005/8/layout/vList4"/>
    <dgm:cxn modelId="{22A4C7D2-C14A-4622-8C4E-3FE51F50DCC3}" type="presOf" srcId="{02A34BC0-F8BA-4A89-87A4-4F20079DFD06}" destId="{CFFDF23F-D296-4CDF-8EE4-8A672559E207}" srcOrd="1" destOrd="0" presId="urn:microsoft.com/office/officeart/2005/8/layout/vList4"/>
    <dgm:cxn modelId="{A70C9FD5-2935-4C81-937A-B6C05F5E54BA}" type="presOf" srcId="{2E221207-005F-49CB-81E1-6D036D64322B}" destId="{54FC4CB6-0791-48D3-B2C5-2E99B8AFCFF7}" srcOrd="0" destOrd="2" presId="urn:microsoft.com/office/officeart/2005/8/layout/vList4"/>
    <dgm:cxn modelId="{AC0A7FF3-EEC4-470A-823E-BF7AF1556A99}" srcId="{99FF0D0F-282A-4030-9AF5-3B7621881539}" destId="{D546635F-000B-49DF-BB26-293CCA777400}" srcOrd="1" destOrd="0" parTransId="{5437D343-BECF-4620-B6C7-7088D8BBD91B}" sibTransId="{B01A0825-9EDF-4B9A-B345-1B486D914AD4}"/>
    <dgm:cxn modelId="{C96A9FFB-79C2-E34D-AAD0-2D6FBEF3E8F1}" srcId="{02A34BC0-F8BA-4A89-87A4-4F20079DFD06}" destId="{98B481D8-7206-7C42-8A0A-48C59BFA7F32}" srcOrd="1" destOrd="0" parTransId="{5FF1B864-F9AB-284F-80E1-ABCFF49DA158}" sibTransId="{D9498256-D804-4A46-A37E-91C03D2C86FE}"/>
    <dgm:cxn modelId="{7ABE08FD-4ED4-44FB-BFBA-794B6C5FA813}" type="presOf" srcId="{EA3B2395-55AF-495E-9D6B-329D2886612F}" destId="{39AFE128-ACF6-44CA-B18B-64F5782CF210}" srcOrd="0" destOrd="1" presId="urn:microsoft.com/office/officeart/2005/8/layout/vList4"/>
    <dgm:cxn modelId="{DA463EE6-78DB-4E59-8099-EBA029F401B0}" type="presParOf" srcId="{6E1E561E-88C1-49C6-A3F7-DE4B9AD43273}" destId="{F70979D0-5925-4EC3-AD84-986E0EC7B0D8}" srcOrd="0" destOrd="0" presId="urn:microsoft.com/office/officeart/2005/8/layout/vList4"/>
    <dgm:cxn modelId="{2FE346D7-6685-4BD0-9465-988681234E35}" type="presParOf" srcId="{F70979D0-5925-4EC3-AD84-986E0EC7B0D8}" destId="{54FC4CB6-0791-48D3-B2C5-2E99B8AFCFF7}" srcOrd="0" destOrd="0" presId="urn:microsoft.com/office/officeart/2005/8/layout/vList4"/>
    <dgm:cxn modelId="{3671DC51-8308-4E14-B210-C8528BB18500}" type="presParOf" srcId="{F70979D0-5925-4EC3-AD84-986E0EC7B0D8}" destId="{9A7E2690-DE9C-4572-9BE5-B8C9A3B8BBB3}" srcOrd="1" destOrd="0" presId="urn:microsoft.com/office/officeart/2005/8/layout/vList4"/>
    <dgm:cxn modelId="{36512CCB-6AF4-4E79-94F2-3EAFE5E8BC48}" type="presParOf" srcId="{F70979D0-5925-4EC3-AD84-986E0EC7B0D8}" destId="{52D125D2-FCA7-4A2D-AB39-B6BD54F251F2}" srcOrd="2" destOrd="0" presId="urn:microsoft.com/office/officeart/2005/8/layout/vList4"/>
    <dgm:cxn modelId="{ECC56BF9-E938-422B-98CD-A358ACD6F8DC}" type="presParOf" srcId="{6E1E561E-88C1-49C6-A3F7-DE4B9AD43273}" destId="{E95CA29D-745B-40BA-93B6-BB607C99A2CE}" srcOrd="1" destOrd="0" presId="urn:microsoft.com/office/officeart/2005/8/layout/vList4"/>
    <dgm:cxn modelId="{158F6488-FF9D-4053-8FD1-E0DD5F22ECAD}" type="presParOf" srcId="{6E1E561E-88C1-49C6-A3F7-DE4B9AD43273}" destId="{41A67AC8-1DD7-4AB7-96A3-87B24035E3FA}" srcOrd="2" destOrd="0" presId="urn:microsoft.com/office/officeart/2005/8/layout/vList4"/>
    <dgm:cxn modelId="{236FF4A9-4957-4F7A-A24B-795FE34BEEFD}" type="presParOf" srcId="{41A67AC8-1DD7-4AB7-96A3-87B24035E3FA}" destId="{39AFE128-ACF6-44CA-B18B-64F5782CF210}" srcOrd="0" destOrd="0" presId="urn:microsoft.com/office/officeart/2005/8/layout/vList4"/>
    <dgm:cxn modelId="{5BD15FCC-0B87-4D85-98EC-9D897E4655EE}" type="presParOf" srcId="{41A67AC8-1DD7-4AB7-96A3-87B24035E3FA}" destId="{3F97C059-D720-4D48-953F-B84D04D0BF79}" srcOrd="1" destOrd="0" presId="urn:microsoft.com/office/officeart/2005/8/layout/vList4"/>
    <dgm:cxn modelId="{3156CEE4-28C8-4C16-85AC-EE6796DAD482}" type="presParOf" srcId="{41A67AC8-1DD7-4AB7-96A3-87B24035E3FA}" destId="{CFFDF23F-D296-4CDF-8EE4-8A672559E207}" srcOrd="2" destOrd="0" presId="urn:microsoft.com/office/officeart/2005/8/layout/vList4"/>
    <dgm:cxn modelId="{C9CD1524-D5D2-47DD-A731-469F83B73691}" type="presParOf" srcId="{6E1E561E-88C1-49C6-A3F7-DE4B9AD43273}" destId="{40453781-DACE-4118-ADC4-2B966E9374E5}" srcOrd="3" destOrd="0" presId="urn:microsoft.com/office/officeart/2005/8/layout/vList4"/>
    <dgm:cxn modelId="{D2619F68-F71E-4DB7-B3E4-C0C69EDAA7FE}" type="presParOf" srcId="{6E1E561E-88C1-49C6-A3F7-DE4B9AD43273}" destId="{536722F8-2BA5-41A1-87DF-BBB1AF7DCA80}" srcOrd="4" destOrd="0" presId="urn:microsoft.com/office/officeart/2005/8/layout/vList4"/>
    <dgm:cxn modelId="{AFABECF8-EB39-4A9E-BB52-4A457A2CDD0A}" type="presParOf" srcId="{536722F8-2BA5-41A1-87DF-BBB1AF7DCA80}" destId="{F36F4ED1-B414-46B8-A8C5-C0FB11F5CFBC}" srcOrd="0" destOrd="0" presId="urn:microsoft.com/office/officeart/2005/8/layout/vList4"/>
    <dgm:cxn modelId="{F3A74078-C1EC-4C6F-B1ED-565182E04087}" type="presParOf" srcId="{536722F8-2BA5-41A1-87DF-BBB1AF7DCA80}" destId="{7C6A764B-C67C-494C-B90E-7B3C3DDE54A4}" srcOrd="1" destOrd="0" presId="urn:microsoft.com/office/officeart/2005/8/layout/vList4"/>
    <dgm:cxn modelId="{1973AF99-46F9-4317-B911-25815C189087}" type="presParOf" srcId="{536722F8-2BA5-41A1-87DF-BBB1AF7DCA80}" destId="{0E12AD21-08CC-4736-A269-DD5234F9D87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Christian Cabezas</a:t>
          </a:r>
          <a:endParaRPr lang="es-CL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Líder de Proyecto, Technical Writer &amp; AI Integrator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Responsable de la planificación general, coordinación del equipo, documentación del proyecto e integración de la inteligencia artificial y el despliegue de la web. </a:t>
          </a:r>
          <a:endParaRPr lang="es-CL" sz="1400" kern="1200" dirty="0"/>
        </a:p>
      </dsp:txBody>
      <dsp:txXfrm>
        <a:off x="1662653" y="0"/>
        <a:ext cx="5970840" cy="1359548"/>
      </dsp:txXfrm>
    </dsp:sp>
    <dsp:sp modelId="{9A7E2690-DE9C-4572-9BE5-B8C9A3B8BBB3}">
      <dsp:nvSpPr>
        <dsp:cNvPr id="0" name=""/>
        <dsp:cNvSpPr/>
      </dsp:nvSpPr>
      <dsp:spPr>
        <a:xfrm>
          <a:off x="135954" y="135954"/>
          <a:ext cx="1526698" cy="1087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1495502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Carlos Berrio</a:t>
          </a:r>
          <a:endParaRPr lang="es-CL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Desarrollador Frontend &amp; UI 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Encargado de la mejora visual del proyecto, optimización de la interfaz, implementación de gráficos y refinamiento final de la experiencia de usuario. </a:t>
          </a:r>
          <a:endParaRPr lang="es-CL" sz="1400" kern="1200" dirty="0"/>
        </a:p>
      </dsp:txBody>
      <dsp:txXfrm>
        <a:off x="1662653" y="1495502"/>
        <a:ext cx="5970840" cy="1359548"/>
      </dsp:txXfrm>
    </dsp:sp>
    <dsp:sp modelId="{3F97C059-D720-4D48-953F-B84D04D0BF79}">
      <dsp:nvSpPr>
        <dsp:cNvPr id="0" name=""/>
        <dsp:cNvSpPr/>
      </dsp:nvSpPr>
      <dsp:spPr>
        <a:xfrm>
          <a:off x="135954" y="1631457"/>
          <a:ext cx="1526698" cy="1087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17000" b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6F4ED1-B414-46B8-A8C5-C0FB11F5CFBC}">
      <dsp:nvSpPr>
        <dsp:cNvPr id="0" name=""/>
        <dsp:cNvSpPr/>
      </dsp:nvSpPr>
      <dsp:spPr>
        <a:xfrm>
          <a:off x="0" y="2991005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Alexis Quiroz</a:t>
          </a:r>
          <a:endParaRPr lang="es-CL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Desarrollador Full Stack</a:t>
          </a:r>
          <a:endParaRPr lang="es-C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Encargado de crear la estructura principal del sistema, conectar la base de datos, implementar la seguridad y gestionar la carga de archivos.</a:t>
          </a:r>
          <a:endParaRPr lang="es-CL" sz="1400" kern="1200" dirty="0"/>
        </a:p>
      </dsp:txBody>
      <dsp:txXfrm>
        <a:off x="1662653" y="2991005"/>
        <a:ext cx="5970840" cy="1359548"/>
      </dsp:txXfrm>
    </dsp:sp>
    <dsp:sp modelId="{7C6A764B-C67C-494C-B90E-7B3C3DDE54A4}">
      <dsp:nvSpPr>
        <dsp:cNvPr id="0" name=""/>
        <dsp:cNvSpPr/>
      </dsp:nvSpPr>
      <dsp:spPr>
        <a:xfrm>
          <a:off x="120474" y="3146799"/>
          <a:ext cx="1526698" cy="1087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75000" b="-7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704C8-43E3-4F4F-BE90-356A640D5754}" type="datetimeFigureOut">
              <a:rPr lang="es-CL" smtClean="0"/>
              <a:t>29-11-25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PROYECTO “DATACENSUS”</a:t>
            </a:r>
          </a:p>
          <a:p>
            <a:pPr algn="ctr"/>
            <a:r>
              <a:rPr lang="es-MX" sz="2400" dirty="0"/>
              <a:t>PRESENTACIÓN FINAL CAPSTONE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“DATACENSUS”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03572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Tecnologías utilizadas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00803338-EC0C-91E3-FC93-5A355D8AC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97" y="2856335"/>
            <a:ext cx="11031806" cy="379411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86004E1-4520-A165-5B61-E50E4CF00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9635" y="1622865"/>
            <a:ext cx="911163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HTML5, JavaScript, 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Node.js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Cloudflare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/Data: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Supabase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(PostgreSQL), 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Firebase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(Datos en tiempo real).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IA &amp; Lógica: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Google Gemini API, n8n (Automatización de 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workflows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Infraestructura: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Railway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(Producción), </a:t>
            </a:r>
            <a:r>
              <a:rPr kumimoji="0" lang="es-CL" altLang="es-C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Proxmox</a:t>
            </a:r>
            <a:r>
              <a:rPr kumimoji="0" lang="es-CL" altLang="es-C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Debian (Entorno desarrollo/pruebas).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94A05D-44F5-9D11-6138-269D60D67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66" y="3736323"/>
            <a:ext cx="1064608" cy="3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93134" y="992902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DEMOSTRACIÓN DEL RESULTADO DEL PROYECTO</a:t>
            </a:r>
          </a:p>
        </p:txBody>
      </p:sp>
      <p:pic>
        <p:nvPicPr>
          <p:cNvPr id="2" name="Google Shape;161;p19" title="Captura de pantalla 2025-11-22 a la(s) 4.33.43 a.m..png">
            <a:extLst>
              <a:ext uri="{FF2B5EF4-FFF2-40B4-BE49-F238E27FC236}">
                <a16:creationId xmlns:a16="http://schemas.microsoft.com/office/drawing/2014/main" id="{D3B60FD8-B1B8-69AB-1854-038F612000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11" y="1767848"/>
            <a:ext cx="8350978" cy="50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3;p19" title="Captura de pantalla 2025-11-22 a la(s) 4.35.43 a.m..png">
            <a:extLst>
              <a:ext uri="{FF2B5EF4-FFF2-40B4-BE49-F238E27FC236}">
                <a16:creationId xmlns:a16="http://schemas.microsoft.com/office/drawing/2014/main" id="{121E6C99-BF43-C561-0EC2-45577C880E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826" y="1947439"/>
            <a:ext cx="5289929" cy="4703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4;p19" title="Captura de pantalla 2025-11-22 a la(s) 4.36.45 a.m..png">
            <a:extLst>
              <a:ext uri="{FF2B5EF4-FFF2-40B4-BE49-F238E27FC236}">
                <a16:creationId xmlns:a16="http://schemas.microsoft.com/office/drawing/2014/main" id="{A35E4E99-F3C8-3901-865A-3F5256E413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4228" y="2311822"/>
            <a:ext cx="3037123" cy="4257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2;p19" title="Captura de pantalla 2025-11-22 a la(s) 4.55.07 a.m..png">
            <a:extLst>
              <a:ext uri="{FF2B5EF4-FFF2-40B4-BE49-F238E27FC236}">
                <a16:creationId xmlns:a16="http://schemas.microsoft.com/office/drawing/2014/main" id="{2A6933B7-68A3-5A7B-E9C9-B399470FCBF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7701" y="2992029"/>
            <a:ext cx="2121950" cy="3206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36C4B-8409-B050-8044-4EB6A26B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01A57DB-7882-5802-7845-46A7214A3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19E4BD-7CFE-1CD7-2066-E3A2D3811E19}"/>
              </a:ext>
            </a:extLst>
          </p:cNvPr>
          <p:cNvSpPr txBox="1"/>
          <p:nvPr/>
        </p:nvSpPr>
        <p:spPr>
          <a:xfrm>
            <a:off x="1" y="86833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DEMOSTRACIÓN DEL RESULTADO DEL PROYECTO</a:t>
            </a:r>
          </a:p>
        </p:txBody>
      </p:sp>
      <p:pic>
        <p:nvPicPr>
          <p:cNvPr id="2" name="Grabación de pantalla 2025-11-22 a la(s) 5.55.00 a.m..mov">
            <a:hlinkClick r:id="" action="ppaction://media"/>
            <a:extLst>
              <a:ext uri="{FF2B5EF4-FFF2-40B4-BE49-F238E27FC236}">
                <a16:creationId xmlns:a16="http://schemas.microsoft.com/office/drawing/2014/main" id="{AB3FF195-4B1C-2A21-2848-1E61EC5182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7877" y="1637780"/>
            <a:ext cx="9279467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62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714028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Resultados obtenidos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70E62A-2458-9E6E-F3F5-88294C9E3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83" y="1551203"/>
            <a:ext cx="7891018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" sz="1400" dirty="0">
                <a:latin typeface="Arial" panose="020B0604020202020204" pitchFamily="34" charset="0"/>
                <a:sym typeface="Open Sans"/>
              </a:rPr>
              <a:t>Este proyecto representa una innovación significativa en la forma de acceder e interpretar datos censales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L" altLang="es-CL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Métricas Técnicas: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Rendimiento: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Carga del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</a:t>
            </a:r>
            <a:r>
              <a:rPr lang="es-CL" altLang="es-CL" sz="1400" b="1" dirty="0">
                <a:latin typeface="Arial" panose="020B0604020202020204" pitchFamily="34" charset="0"/>
              </a:rPr>
              <a:t>3.7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segundos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(Promedio) gracias a la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pre-agregación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datos.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Precisión IA: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96.5%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exactitud en consultas estructuradas tras optimización de </a:t>
            </a:r>
            <a:r>
              <a:rPr kumimoji="0" lang="es-CL" altLang="es-C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prompts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Disponibilidad: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99.9%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Uptime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CL" altLang="es-CL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Validación de Usuario: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Puntuaci</a:t>
            </a:r>
            <a:r>
              <a:rPr lang="es-CL" altLang="es-CL" sz="1400" b="1" dirty="0">
                <a:latin typeface="Arial" panose="020B0604020202020204" pitchFamily="34" charset="0"/>
              </a:rPr>
              <a:t>ón Valoración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+72 (Excelente)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Usuarios destacan la velocidad y facilidad de uso frente al sitio del 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Viabilidad Económica: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VAN positivo y TIR &gt;100% proyectado a un año con modelo B2B.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oogle Shape;183;p21" title="Captura de pantalla 2025-11-22 a la(s) 6.21.07 a.m..png">
            <a:extLst>
              <a:ext uri="{FF2B5EF4-FFF2-40B4-BE49-F238E27FC236}">
                <a16:creationId xmlns:a16="http://schemas.microsoft.com/office/drawing/2014/main" id="{72691B4A-36BF-EDAB-D7A4-27F7433F82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941" y="2453532"/>
            <a:ext cx="3843076" cy="2421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89373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872828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Obstáculos presentados durante el desarrollo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3E073F-D18F-1756-1FEF-4B049D942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02" y="2145194"/>
            <a:ext cx="9183083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Latencia del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Problema: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Tiempos de respuesta &gt;10s en consultas complejas.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Solución: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Implementación de 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Caché en n8n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optimización de índices en PostgreSQL, reduciendo a 4-7s.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Alucinaciones de la IA: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Problema: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Respuestas inventadas en temas fuera de contexto.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Solución: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Ajuste de "Temperatura" y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Prompts</a:t>
            </a: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estrictos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limitar el dominio solo a datos censales.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L" altLang="es-CL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Cambio de base de datos vectorial: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Problema: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Consultas redundantes para el el flujo.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Solución: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 implemento extensiones a la base de datos </a:t>
            </a:r>
            <a:r>
              <a:rPr kumimoji="0" lang="es-CL" altLang="es-C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Postgres</a:t>
            </a:r>
            <a:r>
              <a:rPr kumimoji="0" lang="es-CL" altLang="es-C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cual permite búsquedas por similitud.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96DD09-249B-B008-00C4-ACE792EDB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992" y="2429898"/>
            <a:ext cx="2416476" cy="30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PREGUNTAS DE LA COMISIÓN</a:t>
            </a:r>
          </a:p>
        </p:txBody>
      </p:sp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602154"/>
              </p:ext>
            </p:extLst>
          </p:nvPr>
        </p:nvGraphicFramePr>
        <p:xfrm>
          <a:off x="4121026" y="1710819"/>
          <a:ext cx="7633494" cy="435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“DATACENSUS”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INTEGRANTES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“DATACENSUS”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CB288BD-84B1-DF16-6004-32D5F8A61FF7}"/>
              </a:ext>
            </a:extLst>
          </p:cNvPr>
          <p:cNvSpPr/>
          <p:nvPr/>
        </p:nvSpPr>
        <p:spPr>
          <a:xfrm>
            <a:off x="263237" y="2169769"/>
            <a:ext cx="5002831" cy="4092601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 o dolor</a:t>
            </a:r>
          </a:p>
          <a:p>
            <a:pPr lvl="0" algn="ctr"/>
            <a:endParaRPr lang="es-MX" u="sng" dirty="0"/>
          </a:p>
          <a:p>
            <a:pPr lvl="0"/>
            <a:r>
              <a:rPr lang="es-CL" sz="1600" dirty="0"/>
              <a:t>El </a:t>
            </a:r>
            <a:r>
              <a:rPr lang="es-CL" sz="1600" dirty="0" err="1"/>
              <a:t>Dashboard</a:t>
            </a:r>
            <a:r>
              <a:rPr lang="es-CL" sz="1600" dirty="0"/>
              <a:t> actual del INE posee una interfaz sobrecargada y carente de </a:t>
            </a:r>
            <a:r>
              <a:rPr lang="es-CL" sz="1600" dirty="0" err="1"/>
              <a:t>intuitividad</a:t>
            </a:r>
            <a:r>
              <a:rPr lang="es-CL" sz="1600" dirty="0"/>
              <a:t> para el usuario moderno.</a:t>
            </a:r>
            <a:endParaRPr lang="es-MX" sz="1600" u="sng" dirty="0"/>
          </a:p>
          <a:p>
            <a:pPr indent="-295275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rgbClr val="4A5568"/>
              </a:buClr>
              <a:buSzPts val="1050"/>
              <a:buFont typeface="Verdana"/>
              <a:buChar char="●"/>
            </a:pPr>
            <a:r>
              <a:rPr lang="es-CL" sz="1600" b="1" dirty="0">
                <a:solidFill>
                  <a:schemeClr val="tx1"/>
                </a:solidFill>
                <a:latin typeface="Arial" panose="020B0604020202020204" pitchFamily="34" charset="0"/>
                <a:sym typeface="Open Sans"/>
              </a:rPr>
              <a:t>Complejidad de acceso</a:t>
            </a:r>
          </a:p>
          <a:p>
            <a:pPr indent="-295275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rgbClr val="4A5568"/>
              </a:buClr>
              <a:buSzPts val="1050"/>
              <a:buFont typeface="Verdana"/>
              <a:buChar char="●"/>
            </a:pPr>
            <a:r>
              <a:rPr lang="es-CL" sz="1600" b="1" dirty="0">
                <a:solidFill>
                  <a:schemeClr val="tx1"/>
                </a:solidFill>
                <a:latin typeface="Arial" panose="020B0604020202020204" pitchFamily="34" charset="0"/>
                <a:sym typeface="Open Sans"/>
              </a:rPr>
              <a:t>Barrera de Acceso a la Información</a:t>
            </a:r>
          </a:p>
          <a:p>
            <a:pPr indent="-295275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rgbClr val="4A5568"/>
              </a:buClr>
              <a:buSzPts val="1050"/>
              <a:buFont typeface="Verdana"/>
              <a:buChar char="●"/>
            </a:pPr>
            <a:r>
              <a:rPr lang="es-CL" sz="1600" b="1" dirty="0">
                <a:solidFill>
                  <a:schemeClr val="tx1"/>
                </a:solidFill>
                <a:latin typeface="Arial" panose="020B0604020202020204" pitchFamily="34" charset="0"/>
                <a:sym typeface="Open Sans"/>
              </a:rPr>
              <a:t>Análisis limitado</a:t>
            </a:r>
          </a:p>
          <a:p>
            <a:pPr indent="-295275" eaLnBrk="0" fontAlgn="base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>
                <a:srgbClr val="4A5568"/>
              </a:buClr>
              <a:buSzPts val="1050"/>
              <a:buFont typeface="Verdana"/>
              <a:buChar char="●"/>
            </a:pPr>
            <a:r>
              <a:rPr lang="es-CL" sz="1600" b="1" dirty="0">
                <a:solidFill>
                  <a:schemeClr val="tx1"/>
                </a:solidFill>
                <a:latin typeface="Arial" panose="020B0604020202020204" pitchFamily="34" charset="0"/>
                <a:sym typeface="Open Sans"/>
              </a:rPr>
              <a:t>Barrera técnica</a:t>
            </a:r>
          </a:p>
          <a:p>
            <a:pPr algn="just"/>
            <a:endParaRPr lang="es-CL" sz="1800" dirty="0"/>
          </a:p>
          <a:p>
            <a:pPr lvl="0" algn="ctr"/>
            <a:endParaRPr lang="es-CL" sz="1800" u="sng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DC84C5C-77A0-B2A2-F0BB-8A7713B865EA}"/>
              </a:ext>
            </a:extLst>
          </p:cNvPr>
          <p:cNvSpPr/>
          <p:nvPr/>
        </p:nvSpPr>
        <p:spPr>
          <a:xfrm>
            <a:off x="6677661" y="2169769"/>
            <a:ext cx="5434121" cy="4092601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Propuesta de solución</a:t>
            </a:r>
          </a:p>
          <a:p>
            <a:pPr lvl="0" algn="ctr"/>
            <a:endParaRPr lang="es-MX" u="sng" dirty="0"/>
          </a:p>
          <a:p>
            <a:pPr lvl="0" algn="ctr"/>
            <a:endParaRPr lang="es-MX" u="sng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L" altLang="es-CL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b="1" dirty="0">
                <a:solidFill>
                  <a:schemeClr val="tx1"/>
                </a:solidFill>
                <a:latin typeface="Arial" panose="020B0604020202020204" pitchFamily="34" charset="0"/>
              </a:rPr>
              <a:t>Plataforma Web Integral de Análisis Demográfico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CL" altLang="es-CL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Dashboard</a:t>
            </a:r>
            <a:r>
              <a:rPr lang="es-CL" altLang="es-CL" sz="1600" b="1" dirty="0">
                <a:solidFill>
                  <a:schemeClr val="tx1"/>
                </a:solidFill>
                <a:latin typeface="Arial" panose="020B0604020202020204" pitchFamily="34" charset="0"/>
              </a:rPr>
              <a:t> Interactivo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L" altLang="es-CL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b="1" dirty="0">
                <a:solidFill>
                  <a:schemeClr val="tx1"/>
                </a:solidFill>
                <a:latin typeface="Arial" panose="020B0604020202020204" pitchFamily="34" charset="0"/>
              </a:rPr>
              <a:t>Agente de Inteligencia Artificial (</a:t>
            </a:r>
            <a:r>
              <a:rPr lang="es-CL" altLang="es-CL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Chatbot</a:t>
            </a:r>
            <a:r>
              <a:rPr lang="es-CL" altLang="es-CL" sz="1600" b="1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CL" altLang="es-CL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CL" altLang="es-CL" sz="1600" b="1" dirty="0">
                <a:solidFill>
                  <a:schemeClr val="tx1"/>
                </a:solidFill>
                <a:latin typeface="Arial" panose="020B0604020202020204" pitchFamily="34" charset="0"/>
              </a:rPr>
              <a:t>Orquestación Automatizada</a:t>
            </a:r>
            <a:endParaRPr lang="es-CL" altLang="es-CL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algn="just"/>
            <a:endParaRPr lang="es-CL" sz="1800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4B09E7F-FBE6-31BF-0C0F-DD32DBE05724}"/>
              </a:ext>
            </a:extLst>
          </p:cNvPr>
          <p:cNvSpPr/>
          <p:nvPr/>
        </p:nvSpPr>
        <p:spPr>
          <a:xfrm>
            <a:off x="5456903" y="3736258"/>
            <a:ext cx="1140542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573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“DATACENSUS”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 General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3B57D9-BF13-9372-D021-14655CF00C4C}"/>
              </a:ext>
            </a:extLst>
          </p:cNvPr>
          <p:cNvSpPr txBox="1"/>
          <p:nvPr/>
        </p:nvSpPr>
        <p:spPr>
          <a:xfrm>
            <a:off x="1" y="390228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Objetivos Específicos</a:t>
            </a:r>
            <a:endParaRPr lang="es-CL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8D4A171-2FE3-5173-34E6-9DC3D74E7376}"/>
              </a:ext>
            </a:extLst>
          </p:cNvPr>
          <p:cNvSpPr/>
          <p:nvPr/>
        </p:nvSpPr>
        <p:spPr>
          <a:xfrm>
            <a:off x="614515" y="2040571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  <a:p>
            <a:pPr algn="ctr"/>
            <a:r>
              <a:rPr lang="es-MX" dirty="0"/>
              <a:t>Desarrollar una plataforma web inteligente que democratice el acceso y análisis de los datos del Censo Chile 2024 mediante visualizaciones interactivas y asistencia de inteligencia artificial.</a:t>
            </a:r>
          </a:p>
          <a:p>
            <a:pPr algn="ctr"/>
            <a:endParaRPr lang="es-CL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E63425F-86F4-531E-E0F5-7A349604A51E}"/>
              </a:ext>
            </a:extLst>
          </p:cNvPr>
          <p:cNvSpPr/>
          <p:nvPr/>
        </p:nvSpPr>
        <p:spPr>
          <a:xfrm>
            <a:off x="614514" y="4835101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Implementar un dashboard interactivo con visualizaciones dinámicas.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Desarrollar un agente de IA para consultas en lenguaje natural.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Garantizar una experiencia de usuario intuitiva y accesible.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 dirty="0"/>
              <a:t>Facilitar la descarga y exportación de datos procesados.</a:t>
            </a:r>
          </a:p>
          <a:p>
            <a:pPr lvl="0"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17669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“DATACENSUS”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Alcances y limitaciones del proyecto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AEB8CBF-70B0-2982-2FBF-0F3123243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52" y="2272788"/>
            <a:ext cx="811782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Alcances: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Procesamiento de datos oficiales del Censo 2024 (públicos y anonimizados).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Visualización a nivel de País, Región, Provincia y Comuna.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capacidad de respuesta sobre datos cargados y generación de SQL/Consultas internas.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Limitaciones: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Dependencia de API: El funcionamiento del </a:t>
            </a:r>
            <a:r>
              <a:rPr kumimoji="0" lang="es-CL" altLang="es-C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</a:t>
            </a:r>
            <a:r>
              <a:rPr kumimoji="0" lang="es-CL" altLang="es-C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depende de la disponibilidad de la API de Google Gemini.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Datos Históricos: Esta versión se limita al Censo 2024, excluyendo comparativas automáticas con censos anteriores (propuesta futura).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s-CL" altLang="es-C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Presupuesto: 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Proyecto ejecutado con presupuesto académico ($10.000 CLP), limitando el uso de infraestructura Enterprise dedicada.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Google Shape;182;p21" title="what-is-a-chatbot.png">
            <a:extLst>
              <a:ext uri="{FF2B5EF4-FFF2-40B4-BE49-F238E27FC236}">
                <a16:creationId xmlns:a16="http://schemas.microsoft.com/office/drawing/2014/main" id="{EF8A4EA1-D915-712E-22DD-5680E022C1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741" y="2753613"/>
            <a:ext cx="2378190" cy="135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8;p15">
            <a:extLst>
              <a:ext uri="{FF2B5EF4-FFF2-40B4-BE49-F238E27FC236}">
                <a16:creationId xmlns:a16="http://schemas.microsoft.com/office/drawing/2014/main" id="{27B68FAC-8A4C-D520-BC4B-737C0D4DB6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4200" y="1595894"/>
            <a:ext cx="1247348" cy="473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9;p15" title="Censo2024.svg.png">
            <a:extLst>
              <a:ext uri="{FF2B5EF4-FFF2-40B4-BE49-F238E27FC236}">
                <a16:creationId xmlns:a16="http://schemas.microsoft.com/office/drawing/2014/main" id="{7616A939-114F-D880-673B-22384E078F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4049" y="5246187"/>
            <a:ext cx="1535575" cy="680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“DATACENSUS”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 de trabajo para el desarrollo del proyecto</a:t>
            </a:r>
            <a:endParaRPr lang="es-CL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132;p17" title="Captura de pantalla 2025-11-22 a la(s) 4.17.00 a.m..png">
            <a:extLst>
              <a:ext uri="{FF2B5EF4-FFF2-40B4-BE49-F238E27FC236}">
                <a16:creationId xmlns:a16="http://schemas.microsoft.com/office/drawing/2014/main" id="{38662199-7895-8449-F6CE-F46A4A60AC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6" y="2518739"/>
            <a:ext cx="11862521" cy="3171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1997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“DATACENSUS”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115565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Cronograma para el desarrollo del proyecto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BB5CADE-DDA2-A4F7-629E-7AEEB49F5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16997"/>
              </p:ext>
            </p:extLst>
          </p:nvPr>
        </p:nvGraphicFramePr>
        <p:xfrm>
          <a:off x="947355" y="2044545"/>
          <a:ext cx="10569664" cy="4506475"/>
        </p:xfrm>
        <a:graphic>
          <a:graphicData uri="http://schemas.openxmlformats.org/drawingml/2006/table">
            <a:tbl>
              <a:tblPr firstRow="1" firstCol="1" bandRow="1"/>
              <a:tblGrid>
                <a:gridCol w="1286220">
                  <a:extLst>
                    <a:ext uri="{9D8B030D-6E8A-4147-A177-3AD203B41FA5}">
                      <a16:colId xmlns:a16="http://schemas.microsoft.com/office/drawing/2014/main" val="1385875515"/>
                    </a:ext>
                  </a:extLst>
                </a:gridCol>
                <a:gridCol w="510301">
                  <a:extLst>
                    <a:ext uri="{9D8B030D-6E8A-4147-A177-3AD203B41FA5}">
                      <a16:colId xmlns:a16="http://schemas.microsoft.com/office/drawing/2014/main" val="3026825544"/>
                    </a:ext>
                  </a:extLst>
                </a:gridCol>
                <a:gridCol w="497923">
                  <a:extLst>
                    <a:ext uri="{9D8B030D-6E8A-4147-A177-3AD203B41FA5}">
                      <a16:colId xmlns:a16="http://schemas.microsoft.com/office/drawing/2014/main" val="3982458150"/>
                    </a:ext>
                  </a:extLst>
                </a:gridCol>
                <a:gridCol w="500779">
                  <a:extLst>
                    <a:ext uri="{9D8B030D-6E8A-4147-A177-3AD203B41FA5}">
                      <a16:colId xmlns:a16="http://schemas.microsoft.com/office/drawing/2014/main" val="2813336322"/>
                    </a:ext>
                  </a:extLst>
                </a:gridCol>
                <a:gridCol w="500779">
                  <a:extLst>
                    <a:ext uri="{9D8B030D-6E8A-4147-A177-3AD203B41FA5}">
                      <a16:colId xmlns:a16="http://schemas.microsoft.com/office/drawing/2014/main" val="666810208"/>
                    </a:ext>
                  </a:extLst>
                </a:gridCol>
                <a:gridCol w="497923">
                  <a:extLst>
                    <a:ext uri="{9D8B030D-6E8A-4147-A177-3AD203B41FA5}">
                      <a16:colId xmlns:a16="http://schemas.microsoft.com/office/drawing/2014/main" val="441682826"/>
                    </a:ext>
                  </a:extLst>
                </a:gridCol>
                <a:gridCol w="497923">
                  <a:extLst>
                    <a:ext uri="{9D8B030D-6E8A-4147-A177-3AD203B41FA5}">
                      <a16:colId xmlns:a16="http://schemas.microsoft.com/office/drawing/2014/main" val="1853034618"/>
                    </a:ext>
                  </a:extLst>
                </a:gridCol>
                <a:gridCol w="497923">
                  <a:extLst>
                    <a:ext uri="{9D8B030D-6E8A-4147-A177-3AD203B41FA5}">
                      <a16:colId xmlns:a16="http://schemas.microsoft.com/office/drawing/2014/main" val="161666760"/>
                    </a:ext>
                  </a:extLst>
                </a:gridCol>
                <a:gridCol w="497923">
                  <a:extLst>
                    <a:ext uri="{9D8B030D-6E8A-4147-A177-3AD203B41FA5}">
                      <a16:colId xmlns:a16="http://schemas.microsoft.com/office/drawing/2014/main" val="2597728732"/>
                    </a:ext>
                  </a:extLst>
                </a:gridCol>
                <a:gridCol w="497923">
                  <a:extLst>
                    <a:ext uri="{9D8B030D-6E8A-4147-A177-3AD203B41FA5}">
                      <a16:colId xmlns:a16="http://schemas.microsoft.com/office/drawing/2014/main" val="3367593723"/>
                    </a:ext>
                  </a:extLst>
                </a:gridCol>
                <a:gridCol w="497923">
                  <a:extLst>
                    <a:ext uri="{9D8B030D-6E8A-4147-A177-3AD203B41FA5}">
                      <a16:colId xmlns:a16="http://schemas.microsoft.com/office/drawing/2014/main" val="1610561930"/>
                    </a:ext>
                  </a:extLst>
                </a:gridCol>
                <a:gridCol w="497923">
                  <a:extLst>
                    <a:ext uri="{9D8B030D-6E8A-4147-A177-3AD203B41FA5}">
                      <a16:colId xmlns:a16="http://schemas.microsoft.com/office/drawing/2014/main" val="4078685469"/>
                    </a:ext>
                  </a:extLst>
                </a:gridCol>
                <a:gridCol w="499825">
                  <a:extLst>
                    <a:ext uri="{9D8B030D-6E8A-4147-A177-3AD203B41FA5}">
                      <a16:colId xmlns:a16="http://schemas.microsoft.com/office/drawing/2014/main" val="1033199576"/>
                    </a:ext>
                  </a:extLst>
                </a:gridCol>
                <a:gridCol w="499825">
                  <a:extLst>
                    <a:ext uri="{9D8B030D-6E8A-4147-A177-3AD203B41FA5}">
                      <a16:colId xmlns:a16="http://schemas.microsoft.com/office/drawing/2014/main" val="3244852290"/>
                    </a:ext>
                  </a:extLst>
                </a:gridCol>
                <a:gridCol w="499825">
                  <a:extLst>
                    <a:ext uri="{9D8B030D-6E8A-4147-A177-3AD203B41FA5}">
                      <a16:colId xmlns:a16="http://schemas.microsoft.com/office/drawing/2014/main" val="2661357519"/>
                    </a:ext>
                  </a:extLst>
                </a:gridCol>
                <a:gridCol w="499825">
                  <a:extLst>
                    <a:ext uri="{9D8B030D-6E8A-4147-A177-3AD203B41FA5}">
                      <a16:colId xmlns:a16="http://schemas.microsoft.com/office/drawing/2014/main" val="1629908258"/>
                    </a:ext>
                  </a:extLst>
                </a:gridCol>
                <a:gridCol w="499825">
                  <a:extLst>
                    <a:ext uri="{9D8B030D-6E8A-4147-A177-3AD203B41FA5}">
                      <a16:colId xmlns:a16="http://schemas.microsoft.com/office/drawing/2014/main" val="2147780406"/>
                    </a:ext>
                  </a:extLst>
                </a:gridCol>
                <a:gridCol w="144713">
                  <a:extLst>
                    <a:ext uri="{9D8B030D-6E8A-4147-A177-3AD203B41FA5}">
                      <a16:colId xmlns:a16="http://schemas.microsoft.com/office/drawing/2014/main" val="2368806540"/>
                    </a:ext>
                  </a:extLst>
                </a:gridCol>
                <a:gridCol w="499825">
                  <a:extLst>
                    <a:ext uri="{9D8B030D-6E8A-4147-A177-3AD203B41FA5}">
                      <a16:colId xmlns:a16="http://schemas.microsoft.com/office/drawing/2014/main" val="3867265020"/>
                    </a:ext>
                  </a:extLst>
                </a:gridCol>
                <a:gridCol w="550558">
                  <a:extLst>
                    <a:ext uri="{9D8B030D-6E8A-4147-A177-3AD203B41FA5}">
                      <a16:colId xmlns:a16="http://schemas.microsoft.com/office/drawing/2014/main" val="3959863927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366369285"/>
                    </a:ext>
                  </a:extLst>
                </a:gridCol>
              </a:tblGrid>
              <a:tr h="30072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Actividad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1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Fase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283734"/>
                  </a:ext>
                </a:extLst>
              </a:tr>
              <a:tr h="276346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4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5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7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8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9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14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15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17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 18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616602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L" sz="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Inicio del Proyecto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6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18220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Levantamiento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055719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Acta de constitución - Requerimientos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367351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Diseño de arquitectura y planificación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X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884847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Diseño WEB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7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676269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WEB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1827988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Login WEB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806194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Diseno Dashboard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82006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Dashboard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614702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Diseño </a:t>
                      </a:r>
                      <a:r>
                        <a:rPr lang="es-CL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Chatbot</a:t>
                      </a:r>
                      <a:endParaRPr lang="es-CL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551118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Desarrollo Chatbot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7415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Integracion Base de datos Login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52194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Integracion Base de datos Dashboard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362124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Integracion Base de datos Chatbot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44921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Pruebas Funcionales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379210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Pruebas Calidad datos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312918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Produccion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081027"/>
                  </a:ext>
                </a:extLst>
              </a:tr>
              <a:tr h="20284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Cierre proyecto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9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endParaRPr lang="es-CL" sz="10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s-CL" sz="10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CL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50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31338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“DATACENSUS”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91940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del software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5CE2CF2-68C2-E8F4-EC65-B755DC2C3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4" y="1509093"/>
            <a:ext cx="11234016" cy="52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146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PROYECTO “DATACENSUS”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98767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Modelo de datos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F463775-ED03-E894-EF8F-375DC91E4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474" y="3077904"/>
            <a:ext cx="518160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Uso de base de datos relacional </a:t>
            </a:r>
            <a:r>
              <a:rPr kumimoji="0" lang="es-CL" altLang="es-C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PostgreSQL</a:t>
            </a: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Tablas normalizadas para dimensiones censales (población, vivienda, género, educación).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L" altLang="es-CL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L" altLang="es-CL" sz="1600" dirty="0">
                <a:latin typeface="Arial" panose="020B0604020202020204" pitchFamily="34" charset="0"/>
              </a:rPr>
              <a:t>Tabla n8n_chat_histories para persistencia de conversaciones y auditoría.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L" altLang="es-CL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CL" altLang="es-CL" sz="1600" dirty="0">
                <a:latin typeface="Arial" panose="020B0604020202020204" pitchFamily="34" charset="0"/>
              </a:rPr>
              <a:t>Implementación de extensiones como </a:t>
            </a:r>
            <a:r>
              <a:rPr lang="es-CL" altLang="es-CL" sz="1600" dirty="0" err="1">
                <a:latin typeface="Arial" panose="020B0604020202020204" pitchFamily="34" charset="0"/>
              </a:rPr>
              <a:t>pg_trgm</a:t>
            </a:r>
            <a:r>
              <a:rPr lang="es-CL" altLang="es-CL" sz="1600" dirty="0">
                <a:latin typeface="Arial" panose="020B0604020202020204" pitchFamily="34" charset="0"/>
              </a:rPr>
              <a:t> y vector para búsquedas optimizadas.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07A1DDF-5D12-6CCB-A2B3-5218E6852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7" y="1710955"/>
            <a:ext cx="6096000" cy="5060722"/>
          </a:xfrm>
          <a:prstGeom prst="rect">
            <a:avLst/>
          </a:prstGeom>
        </p:spPr>
      </p:pic>
      <p:pic>
        <p:nvPicPr>
          <p:cNvPr id="10" name="Google Shape;147;p18" title="supabase-logo_brandlogos.net_wahxg-1536x296.png">
            <a:extLst>
              <a:ext uri="{FF2B5EF4-FFF2-40B4-BE49-F238E27FC236}">
                <a16:creationId xmlns:a16="http://schemas.microsoft.com/office/drawing/2014/main" id="{31FAA0BB-3A52-4A8B-DE09-E4567A3F1C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922" y="2371813"/>
            <a:ext cx="1981217" cy="3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3;p18" title="Postgresql_elephant.svg.png">
            <a:extLst>
              <a:ext uri="{FF2B5EF4-FFF2-40B4-BE49-F238E27FC236}">
                <a16:creationId xmlns:a16="http://schemas.microsoft.com/office/drawing/2014/main" id="{3A4A6ACB-E485-C69B-D624-879FF589E68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6984" y="2277172"/>
            <a:ext cx="651741" cy="571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873</Words>
  <Application>Microsoft Macintosh PowerPoint</Application>
  <PresentationFormat>Panorámica</PresentationFormat>
  <Paragraphs>203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Christian Nicolas Cabezas Hermosilla</cp:lastModifiedBy>
  <cp:revision>8</cp:revision>
  <dcterms:created xsi:type="dcterms:W3CDTF">2023-10-28T21:12:11Z</dcterms:created>
  <dcterms:modified xsi:type="dcterms:W3CDTF">2025-11-29T14:29:59Z</dcterms:modified>
</cp:coreProperties>
</file>